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62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57" r:id="rId13"/>
    <p:sldId id="258" r:id="rId14"/>
    <p:sldId id="259" r:id="rId15"/>
    <p:sldId id="260" r:id="rId16"/>
    <p:sldId id="261" r:id="rId1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5" autoAdjust="0"/>
    <p:restoredTop sz="94660"/>
  </p:normalViewPr>
  <p:slideViewPr>
    <p:cSldViewPr snapToGrid="0">
      <p:cViewPr>
        <p:scale>
          <a:sx n="25" d="100"/>
          <a:sy n="25" d="100"/>
        </p:scale>
        <p:origin x="2106" y="20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media/model3d4.glb>
</file>

<file path=ppt/media/model3d5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756FB-E05E-443F-88A1-CFC9063899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4727" y="1597961"/>
            <a:ext cx="9144000" cy="31623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DA97A-281B-4A77-9D2C-C5E6A860E6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4727" y="4902488"/>
            <a:ext cx="9144000" cy="98507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D7BAE-E194-4223-BB4E-5E487863F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1F6C9-7279-4DF8-9462-3EFEFA03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57072-0A38-49AD-8D0D-0E42DD488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505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89E81-5CFF-4A28-B9C8-5D54E51DF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8A4CC8-DCB0-4E94-98A7-236E3D186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1F802-21C2-44B2-A419-55469D826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DB709-08FF-4C4A-8670-4CCA9146F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95375-1CC8-4950-8439-877451C42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34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8BDF0-A155-454D-B3E2-AD15D0905A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73242" y="827313"/>
            <a:ext cx="2280557" cy="5061857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244E0D-96EC-4B35-BA5C-5DAFCC728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27313"/>
            <a:ext cx="8115300" cy="5061857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ADC4E-9FB1-439F-B0FB-47F47B342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E406-061A-4440-BA75-3B684FC84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D93CF-F5F3-4897-A51E-47D577FDD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248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98199-C6CF-4DFF-A750-435F06CC7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2D5EB-F993-411F-9DBA-971321FC0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5D216-27F9-4078-8349-ABC9F614A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4F8A8-FBA7-4F25-ADEA-AF346495D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609F8-5897-4724-8FA6-3EFDE8F2D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509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C0F0C-7BA8-490D-B4C9-CCE145DCD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1709738"/>
            <a:ext cx="9143999" cy="3050523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90E61-B837-4BE4-9BC7-6AF706BC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6" y="4902488"/>
            <a:ext cx="9143999" cy="9850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2E15F-E46D-44C6-9FB9-07B0BC545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F6955-3667-4857-B35A-9E12F7988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4B309-D15E-4FA1-9B8D-8C1F3B56C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2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219AB-91F9-4F80-9B5D-2E6FE925F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9F334-D0CF-4DFD-BAA9-3ECD639B1F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7362" y="2227809"/>
            <a:ext cx="4942438" cy="39491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5E0B5D-4613-4DA7-BA20-58B19BE8A4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27809"/>
            <a:ext cx="4855265" cy="39491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311AB-0603-424D-BC42-0CEAB3562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3AA2AC-0C5F-4835-BE47-D780C2989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C54C0-DFDA-4778-9EE8-5E5C30E05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262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F3603-5B09-4916-8324-A6BDAB4E0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365125"/>
            <a:ext cx="994273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4073C-C15B-4218-9B84-675895517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5" y="1681163"/>
            <a:ext cx="491285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16D27-36F6-440B-A9BE-8B9499047C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4726" y="2505075"/>
            <a:ext cx="4912849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12010D-7AC4-4A70-A211-6A29274119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85526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AE85B5-3350-49A4-86A1-E5DAED4916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85526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73E874-D08B-4D81-B82D-5DF242E4A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174067-0FFA-41C3-A3A6-E8907CC32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947985-FBC0-4118-8877-2E327F637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087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E0282-3DE7-4AB9-83AC-AFEDD22AF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A7436C-706A-443F-86CD-4444C8281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B53292-7EA5-45D0-957F-636A44FC0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76F59D-34BB-462C-B506-040B9E982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216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E55245-AB52-41B4-9B28-55E6527DA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73B8AE-58B0-4FDF-8430-9D8D3DD53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E4D91-8619-43C1-841B-B5F47DE01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294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DA660-DF93-4947-B93F-BF118D3B5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457200"/>
            <a:ext cx="368729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0292E-B3E1-4FD6-A7FA-C165BAC21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844277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FB0ECC-817B-4A71-AFB5-FC60A2BC3A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253343"/>
            <a:ext cx="3687298" cy="3615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88E0B-6135-4F59-A35A-2CA1A8BA4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0DEF36-4037-4E6D-988F-CC8E3F11C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5C0D2D-D878-4723-A002-5A601EFB4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916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C59D5-B8A1-4C9C-A61F-E082A4433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720433"/>
            <a:ext cx="3687298" cy="158733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CB4F5F-E6E7-45C3-B35C-80F81FB1A5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8277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633AB7-4F8E-4A9F-AC15-89E6A6E003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449286"/>
            <a:ext cx="3687298" cy="3419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74B526-866D-4E11-A7F9-081BD4EDF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58BF8-E962-4367-8495-62438FDD4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20AE1-C97D-4E6C-9DB2-B2904C2CF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914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E192E3E-68A9-4F36-936C-1C8D0B9EF132}"/>
              </a:ext>
            </a:extLst>
          </p:cNvPr>
          <p:cNvSpPr/>
          <p:nvPr/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214EB0-7E6D-4536-9350-5CB688B56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15073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5455E-4725-4924-BF7D-2E1FC9E39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362" y="2427316"/>
            <a:ext cx="9950103" cy="3513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AD9D9-1A1D-4438-9F3D-E5E58FD72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243751" y="6356350"/>
            <a:ext cx="22966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8C28A28C-4C6A-46EA-90C0-4EE0B89CC5C7}" type="datetimeFigureOut">
              <a:rPr lang="en-US" smtClean="0"/>
              <a:pPr/>
              <a:t>1/22/2024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0A827-D7BF-4CA4-8C29-5AE54ADA4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610380" y="1926575"/>
            <a:ext cx="3830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17188-1DE1-4DA5-8161-21179E4ADE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0355" y="6356350"/>
            <a:ext cx="410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5DEF7F31-0B8A-474A-B86C-91F38175432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09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b="1" kern="120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17/06/relationships/model3d" Target="../media/model3d5.glb"/><Relationship Id="rId3" Type="http://schemas.microsoft.com/office/2017/06/relationships/model3d" Target="../media/model3d3.glb"/><Relationship Id="rId7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microsoft.com/office/2017/06/relationships/model3d" Target="../media/model3d4.glb"/><Relationship Id="rId4" Type="http://schemas.openxmlformats.org/officeDocument/2006/relationships/image" Target="../media/image14.png"/><Relationship Id="rId9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4.png"/><Relationship Id="rId7" Type="http://schemas.microsoft.com/office/2017/06/relationships/model3d" Target="../media/model3d5.glb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microsoft.com/office/2017/06/relationships/model3d" Target="../media/model3d4.glb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7/06/relationships/model3d" Target="../media/model3d5.glb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7/06/relationships/model3d" Target="../media/model3d5.glb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microsoft.com/office/2017/06/relationships/model3d" Target="../media/model3d5.glb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microsoft.com/office/2017/06/relationships/model3d" Target="../media/model3d5.glb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microsoft.com/office/2017/06/relationships/model3d" Target="../media/model3d5.glb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6" Type="http://schemas.microsoft.com/office/2017/06/relationships/model3d" Target="../media/model3d4.glb"/><Relationship Id="rId5" Type="http://schemas.openxmlformats.org/officeDocument/2006/relationships/image" Target="../media/image9.png"/><Relationship Id="rId4" Type="http://schemas.microsoft.com/office/2017/06/relationships/model3d" Target="../media/model3d3.glb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6" Type="http://schemas.microsoft.com/office/2017/06/relationships/model3d" Target="../media/model3d4.glb"/><Relationship Id="rId5" Type="http://schemas.openxmlformats.org/officeDocument/2006/relationships/image" Target="../media/image11.png"/><Relationship Id="rId4" Type="http://schemas.microsoft.com/office/2017/06/relationships/model3d" Target="../media/model3d3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96F4257-8A8B-4687-A362-2FB0FD59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152E944-E8B4-B78A-0B4C-D8ABC7759E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4728" y="1597961"/>
            <a:ext cx="3231633" cy="3162300"/>
          </a:xfrm>
        </p:spPr>
        <p:txBody>
          <a:bodyPr>
            <a:normAutofit/>
          </a:bodyPr>
          <a:lstStyle/>
          <a:p>
            <a:r>
              <a:rPr lang="pt-BR" dirty="0"/>
              <a:t>Internet das Coisas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9676F01-64E1-CCC0-1A8A-67D1683749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4728" y="4902489"/>
            <a:ext cx="3231633" cy="985075"/>
          </a:xfrm>
        </p:spPr>
        <p:txBody>
          <a:bodyPr>
            <a:normAutofit/>
          </a:bodyPr>
          <a:lstStyle/>
          <a:p>
            <a:r>
              <a:rPr lang="pt-BR" dirty="0"/>
              <a:t>Introdução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5B7E46-FCBF-464B-8083-9AF1A059E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15672" y="-1263"/>
            <a:ext cx="3484819" cy="343026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79A868-152F-4392-8D0D-C56B1C229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15672" y="3429000"/>
            <a:ext cx="3483870" cy="3429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34">
            <a:extLst>
              <a:ext uri="{FF2B5EF4-FFF2-40B4-BE49-F238E27FC236}">
                <a16:creationId xmlns:a16="http://schemas.microsoft.com/office/drawing/2014/main" id="{613F7046-4879-4110-98EC-7B7416E55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243582" y="3407228"/>
            <a:ext cx="3428999" cy="3484818"/>
          </a:xfrm>
          <a:custGeom>
            <a:avLst/>
            <a:gdLst>
              <a:gd name="connsiteX0" fmla="*/ 0 w 3484819"/>
              <a:gd name="connsiteY0" fmla="*/ 0 h 3430264"/>
              <a:gd name="connsiteX1" fmla="*/ 3484819 w 3484819"/>
              <a:gd name="connsiteY1" fmla="*/ 0 h 3430264"/>
              <a:gd name="connsiteX2" fmla="*/ 3484819 w 3484819"/>
              <a:gd name="connsiteY2" fmla="*/ 3430264 h 3430264"/>
              <a:gd name="connsiteX3" fmla="*/ 0 w 3484819"/>
              <a:gd name="connsiteY3" fmla="*/ 3430264 h 3430264"/>
              <a:gd name="connsiteX4" fmla="*/ 0 w 3484819"/>
              <a:gd name="connsiteY4" fmla="*/ 0 h 3430264"/>
              <a:gd name="connsiteX0" fmla="*/ 0 w 3484819"/>
              <a:gd name="connsiteY0" fmla="*/ 0 h 3430264"/>
              <a:gd name="connsiteX1" fmla="*/ 3484819 w 3484819"/>
              <a:gd name="connsiteY1" fmla="*/ 0 h 3430264"/>
              <a:gd name="connsiteX2" fmla="*/ 0 w 3484819"/>
              <a:gd name="connsiteY2" fmla="*/ 3430264 h 3430264"/>
              <a:gd name="connsiteX3" fmla="*/ 0 w 3484819"/>
              <a:gd name="connsiteY3" fmla="*/ 0 h 3430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4819" h="3430264">
                <a:moveTo>
                  <a:pt x="0" y="0"/>
                </a:moveTo>
                <a:lnTo>
                  <a:pt x="3484819" y="0"/>
                </a:lnTo>
                <a:lnTo>
                  <a:pt x="0" y="343026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E14A411-88B5-46A6-AD90-72073BCBB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9837" y="3431225"/>
            <a:ext cx="3482163" cy="3430264"/>
          </a:xfrm>
          <a:custGeom>
            <a:avLst/>
            <a:gdLst>
              <a:gd name="connsiteX0" fmla="*/ 3478283 w 3482163"/>
              <a:gd name="connsiteY0" fmla="*/ 0 h 3430264"/>
              <a:gd name="connsiteX1" fmla="*/ 3482163 w 3482163"/>
              <a:gd name="connsiteY1" fmla="*/ 0 h 3430264"/>
              <a:gd name="connsiteX2" fmla="*/ 3482163 w 3482163"/>
              <a:gd name="connsiteY2" fmla="*/ 3430264 h 3430264"/>
              <a:gd name="connsiteX3" fmla="*/ 0 w 3482163"/>
              <a:gd name="connsiteY3" fmla="*/ 3430264 h 3430264"/>
              <a:gd name="connsiteX4" fmla="*/ 0 w 3482163"/>
              <a:gd name="connsiteY4" fmla="*/ 3426283 h 3430264"/>
              <a:gd name="connsiteX5" fmla="*/ 335407 w 3482163"/>
              <a:gd name="connsiteY5" fmla="*/ 3410137 h 3430264"/>
              <a:gd name="connsiteX6" fmla="*/ 3473897 w 3482163"/>
              <a:gd name="connsiteY6" fmla="*/ 170675 h 3430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2163" h="3430264">
                <a:moveTo>
                  <a:pt x="3478283" y="0"/>
                </a:moveTo>
                <a:lnTo>
                  <a:pt x="3482163" y="0"/>
                </a:lnTo>
                <a:lnTo>
                  <a:pt x="3482163" y="3430264"/>
                </a:lnTo>
                <a:lnTo>
                  <a:pt x="0" y="3430264"/>
                </a:lnTo>
                <a:lnTo>
                  <a:pt x="0" y="3426283"/>
                </a:lnTo>
                <a:lnTo>
                  <a:pt x="335407" y="3410137"/>
                </a:lnTo>
                <a:cubicBezTo>
                  <a:pt x="2041201" y="3245035"/>
                  <a:pt x="3386298" y="1871077"/>
                  <a:pt x="3473897" y="17067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Nuvens azuis e rosas">
            <a:extLst>
              <a:ext uri="{FF2B5EF4-FFF2-40B4-BE49-F238E27FC236}">
                <a16:creationId xmlns:a16="http://schemas.microsoft.com/office/drawing/2014/main" id="{84A36853-91EC-0FE6-4086-A560407C06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111" r="32534" b="2"/>
          <a:stretch/>
        </p:blipFill>
        <p:spPr>
          <a:xfrm>
            <a:off x="8699542" y="2"/>
            <a:ext cx="3492458" cy="6858001"/>
          </a:xfrm>
          <a:custGeom>
            <a:avLst/>
            <a:gdLst/>
            <a:ahLst/>
            <a:cxnLst/>
            <a:rect l="l" t="t" r="r" b="b"/>
            <a:pathLst>
              <a:path w="3492458" h="6858001">
                <a:moveTo>
                  <a:pt x="0" y="0"/>
                </a:moveTo>
                <a:lnTo>
                  <a:pt x="3492458" y="0"/>
                </a:lnTo>
                <a:lnTo>
                  <a:pt x="3492458" y="3430264"/>
                </a:lnTo>
                <a:lnTo>
                  <a:pt x="3488603" y="3430264"/>
                </a:lnTo>
                <a:lnTo>
                  <a:pt x="3484192" y="3601898"/>
                </a:lnTo>
                <a:cubicBezTo>
                  <a:pt x="3390753" y="5415660"/>
                  <a:pt x="1866561" y="6858001"/>
                  <a:pt x="0" y="6858001"/>
                </a:cubicBezTo>
                <a:lnTo>
                  <a:pt x="0" y="3430264"/>
                </a:lnTo>
                <a:lnTo>
                  <a:pt x="0" y="3425249"/>
                </a:lnTo>
                <a:close/>
              </a:path>
            </a:pathLst>
          </a:cu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o 3D 4" descr="Roteador de Wi-Fi">
                <a:extLst>
                  <a:ext uri="{FF2B5EF4-FFF2-40B4-BE49-F238E27FC236}">
                    <a16:creationId xmlns:a16="http://schemas.microsoft.com/office/drawing/2014/main" id="{C458FC41-A6F7-59F8-7DB0-81025944A16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63227455"/>
                  </p:ext>
                </p:extLst>
              </p:nvPr>
            </p:nvGraphicFramePr>
            <p:xfrm>
              <a:off x="14060974" y="800947"/>
              <a:ext cx="4999649" cy="4637770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4999649" cy="4637770"/>
                    </a:xfrm>
                    <a:prstGeom prst="rect">
                      <a:avLst/>
                    </a:prstGeom>
                  </am3d:spPr>
                  <am3d:camera>
                    <am3d:pos x="0" y="0" z="6647093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10602" d="1000000"/>
                    <am3d:preTrans dx="32" dy="-13734950" dz="39719"/>
                    <am3d:scale>
                      <am3d:sx n="1000000" d="1000000"/>
                      <am3d:sy n="1000000" d="1000000"/>
                      <am3d:sz n="1000000" d="1000000"/>
                    </am3d:scale>
                    <am3d:rot ax="-6875965" ay="-1532333" az="-2596784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4186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o 3D 4" descr="Roteador de Wi-Fi">
                <a:extLst>
                  <a:ext uri="{FF2B5EF4-FFF2-40B4-BE49-F238E27FC236}">
                    <a16:creationId xmlns:a16="http://schemas.microsoft.com/office/drawing/2014/main" id="{C458FC41-A6F7-59F8-7DB0-81025944A16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060974" y="800947"/>
                <a:ext cx="4999649" cy="463777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27247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CAE99069-CE90-E699-21F9-E5995D15B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9310" y="523469"/>
            <a:ext cx="7373379" cy="5811061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o 3D 5" descr="Vaca dançante">
                <a:extLst>
                  <a:ext uri="{FF2B5EF4-FFF2-40B4-BE49-F238E27FC236}">
                    <a16:creationId xmlns:a16="http://schemas.microsoft.com/office/drawing/2014/main" id="{25FB4D36-E079-1433-ACA6-5D00E8518A2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01672368"/>
                  </p:ext>
                </p:extLst>
              </p:nvPr>
            </p:nvGraphicFramePr>
            <p:xfrm>
              <a:off x="13194931" y="-2996368"/>
              <a:ext cx="3684459" cy="345596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684459" cy="3455965"/>
                    </a:xfrm>
                    <a:prstGeom prst="rect">
                      <a:avLst/>
                    </a:prstGeom>
                  </am3d:spPr>
                  <am3d:camera>
                    <am3d:pos x="0" y="0" z="631694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9303" d="1000000"/>
                    <am3d:preTrans dx="3633" dy="-14953141" dz="817777"/>
                    <am3d:scale>
                      <am3d:sx n="1000000" d="1000000"/>
                      <am3d:sy n="1000000" d="1000000"/>
                      <am3d:sz n="1000000" d="1000000"/>
                    </am3d:scale>
                    <am3d:rot ax="-2512481" ay="3981488" az="-2363594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2267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o 3D 5" descr="Vaca dançante">
                <a:extLst>
                  <a:ext uri="{FF2B5EF4-FFF2-40B4-BE49-F238E27FC236}">
                    <a16:creationId xmlns:a16="http://schemas.microsoft.com/office/drawing/2014/main" id="{25FB4D36-E079-1433-ACA6-5D00E8518A2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194931" y="-2996368"/>
                <a:ext cx="3684459" cy="34559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Modelo 3D 6" descr="Casa Steampunk">
                <a:extLst>
                  <a:ext uri="{FF2B5EF4-FFF2-40B4-BE49-F238E27FC236}">
                    <a16:creationId xmlns:a16="http://schemas.microsoft.com/office/drawing/2014/main" id="{3CCC34D4-A901-F56C-7CCC-DFF9574CE8E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87982333"/>
                  </p:ext>
                </p:extLst>
              </p:nvPr>
            </p:nvGraphicFramePr>
            <p:xfrm>
              <a:off x="14066486" y="2122694"/>
              <a:ext cx="3150931" cy="4540768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150931" cy="4540768"/>
                    </a:xfrm>
                    <a:prstGeom prst="rect">
                      <a:avLst/>
                    </a:prstGeom>
                  </am3d:spPr>
                  <am3d:camera>
                    <am3d:pos x="0" y="0" z="633229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36537" d="1000000"/>
                    <am3d:preTrans dx="-4726892" dy="-17995384" dz="-1230938"/>
                    <am3d:scale>
                      <am3d:sx n="1000000" d="1000000"/>
                      <am3d:sy n="1000000" d="1000000"/>
                      <am3d:sz n="1000000" d="1000000"/>
                    </am3d:scale>
                    <am3d:rot ax="9661412" ay="3117978" az="9890719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34040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Modelo 3D 6" descr="Casa Steampunk">
                <a:extLst>
                  <a:ext uri="{FF2B5EF4-FFF2-40B4-BE49-F238E27FC236}">
                    <a16:creationId xmlns:a16="http://schemas.microsoft.com/office/drawing/2014/main" id="{3CCC34D4-A901-F56C-7CCC-DFF9574CE8E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066486" y="2122694"/>
                <a:ext cx="3150931" cy="4540768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ítulo 8">
            <a:extLst>
              <a:ext uri="{FF2B5EF4-FFF2-40B4-BE49-F238E27FC236}">
                <a16:creationId xmlns:a16="http://schemas.microsoft.com/office/drawing/2014/main" id="{BC0B4E40-2D5E-F3C7-07B0-C8E7A0511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Definição</a:t>
            </a:r>
          </a:p>
        </p:txBody>
      </p:sp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47535498-416E-2625-991D-5A0C8094EC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803" y="6858000"/>
            <a:ext cx="7493006" cy="7493006"/>
          </a:xfrm>
          <a:prstGeom prst="rect">
            <a:avLst/>
          </a:prstGeom>
        </p:spPr>
      </p:pic>
      <p:sp>
        <p:nvSpPr>
          <p:cNvPr id="12" name="Elipse 11">
            <a:extLst>
              <a:ext uri="{FF2B5EF4-FFF2-40B4-BE49-F238E27FC236}">
                <a16:creationId xmlns:a16="http://schemas.microsoft.com/office/drawing/2014/main" id="{736F3C80-FB2A-B09A-4DB5-95432D2EE598}"/>
              </a:ext>
            </a:extLst>
          </p:cNvPr>
          <p:cNvSpPr/>
          <p:nvPr/>
        </p:nvSpPr>
        <p:spPr>
          <a:xfrm>
            <a:off x="7597264" y="11037747"/>
            <a:ext cx="2458079" cy="2458079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67000">
                <a:schemeClr val="accent2">
                  <a:lumMod val="95000"/>
                  <a:lumOff val="5000"/>
                  <a:alpha val="0"/>
                </a:schemeClr>
              </a:gs>
              <a:gs pos="100000">
                <a:schemeClr val="accent2">
                  <a:lumMod val="6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Modelo 3D 12" descr="Átomo">
                <a:extLst>
                  <a:ext uri="{FF2B5EF4-FFF2-40B4-BE49-F238E27FC236}">
                    <a16:creationId xmlns:a16="http://schemas.microsoft.com/office/drawing/2014/main" id="{661E91A7-C7FD-F7D6-5FF8-B802E455D9A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35890922"/>
                  </p:ext>
                </p:extLst>
              </p:nvPr>
            </p:nvGraphicFramePr>
            <p:xfrm>
              <a:off x="8376534" y="11782778"/>
              <a:ext cx="899544" cy="968022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899544" cy="968022"/>
                    </a:xfrm>
                    <a:prstGeom prst="rect">
                      <a:avLst/>
                    </a:prstGeom>
                  </am3d:spPr>
                  <am3d:camera>
                    <am3d:pos x="0" y="0" z="7564932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932787" d="1000000"/>
                    <am3d:preTrans dx="-97570" dy="-16907335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170882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Modelo 3D 12" descr="Átomo">
                <a:extLst>
                  <a:ext uri="{FF2B5EF4-FFF2-40B4-BE49-F238E27FC236}">
                    <a16:creationId xmlns:a16="http://schemas.microsoft.com/office/drawing/2014/main" id="{661E91A7-C7FD-F7D6-5FF8-B802E455D9A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376534" y="11782778"/>
                <a:ext cx="899544" cy="96802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693674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o 3D 5" descr="Vaca dançante">
                <a:extLst>
                  <a:ext uri="{FF2B5EF4-FFF2-40B4-BE49-F238E27FC236}">
                    <a16:creationId xmlns:a16="http://schemas.microsoft.com/office/drawing/2014/main" id="{25FB4D36-E079-1433-ACA6-5D00E8518A2B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3194931" y="-2996368"/>
              <a:ext cx="3684459" cy="345596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684459" cy="3455965"/>
                    </a:xfrm>
                    <a:prstGeom prst="rect">
                      <a:avLst/>
                    </a:prstGeom>
                  </am3d:spPr>
                  <am3d:camera>
                    <am3d:pos x="0" y="0" z="631694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9303" d="1000000"/>
                    <am3d:preTrans dx="3633" dy="-14953141" dz="817777"/>
                    <am3d:scale>
                      <am3d:sx n="1000000" d="1000000"/>
                      <am3d:sy n="1000000" d="1000000"/>
                      <am3d:sz n="1000000" d="1000000"/>
                    </am3d:scale>
                    <am3d:rot ax="-2512481" ay="3981488" az="-236359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2267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o 3D 5" descr="Vaca dançante">
                <a:extLst>
                  <a:ext uri="{FF2B5EF4-FFF2-40B4-BE49-F238E27FC236}">
                    <a16:creationId xmlns:a16="http://schemas.microsoft.com/office/drawing/2014/main" id="{25FB4D36-E079-1433-ACA6-5D00E8518A2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194931" y="-2996368"/>
                <a:ext cx="3684459" cy="34559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Modelo 3D 6" descr="Casa Steampunk">
                <a:extLst>
                  <a:ext uri="{FF2B5EF4-FFF2-40B4-BE49-F238E27FC236}">
                    <a16:creationId xmlns:a16="http://schemas.microsoft.com/office/drawing/2014/main" id="{3CCC34D4-A901-F56C-7CCC-DFF9574CE8E1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4066486" y="2122694"/>
              <a:ext cx="3150931" cy="4540768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150931" cy="4540768"/>
                    </a:xfrm>
                    <a:prstGeom prst="rect">
                      <a:avLst/>
                    </a:prstGeom>
                  </am3d:spPr>
                  <am3d:camera>
                    <am3d:pos x="0" y="0" z="633229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36537" d="1000000"/>
                    <am3d:preTrans dx="-4726892" dy="-17995384" dz="-1230938"/>
                    <am3d:scale>
                      <am3d:sx n="1000000" d="1000000"/>
                      <am3d:sy n="1000000" d="1000000"/>
                      <am3d:sz n="1000000" d="1000000"/>
                    </am3d:scale>
                    <am3d:rot ax="9661412" ay="3117978" az="9890719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34040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Modelo 3D 6" descr="Casa Steampunk">
                <a:extLst>
                  <a:ext uri="{FF2B5EF4-FFF2-40B4-BE49-F238E27FC236}">
                    <a16:creationId xmlns:a16="http://schemas.microsoft.com/office/drawing/2014/main" id="{3CCC34D4-A901-F56C-7CCC-DFF9574CE8E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066486" y="2122694"/>
                <a:ext cx="3150931" cy="4540768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ítulo 8">
            <a:extLst>
              <a:ext uri="{FF2B5EF4-FFF2-40B4-BE49-F238E27FC236}">
                <a16:creationId xmlns:a16="http://schemas.microsoft.com/office/drawing/2014/main" id="{BC0B4E40-2D5E-F3C7-07B0-C8E7A0511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262" y="-3927766"/>
            <a:ext cx="9950103" cy="1507376"/>
          </a:xfrm>
        </p:spPr>
        <p:txBody>
          <a:bodyPr/>
          <a:lstStyle/>
          <a:p>
            <a:r>
              <a:rPr lang="pt-BR" dirty="0"/>
              <a:t>Definição</a:t>
            </a:r>
          </a:p>
        </p:txBody>
      </p:sp>
      <p:sp>
        <p:nvSpPr>
          <p:cNvPr id="2" name="Espaço Reservado para Conteúdo 2">
            <a:extLst>
              <a:ext uri="{FF2B5EF4-FFF2-40B4-BE49-F238E27FC236}">
                <a16:creationId xmlns:a16="http://schemas.microsoft.com/office/drawing/2014/main" id="{F45E0543-3F6C-9D04-2360-C54A6ABFB61D}"/>
              </a:ext>
            </a:extLst>
          </p:cNvPr>
          <p:cNvSpPr>
            <a:spLocks noGrp="1"/>
          </p:cNvSpPr>
          <p:nvPr>
            <p:ph idx="1"/>
          </p:nvPr>
        </p:nvSpPr>
        <p:spPr>
          <a:xfrm rot="19737447">
            <a:off x="619870" y="1548033"/>
            <a:ext cx="6979700" cy="3513514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pt-BR" sz="4800" dirty="0">
                <a:latin typeface="Gill Sans Nova Cond Ultra Bold" panose="020B0B04020104020203" pitchFamily="34" charset="0"/>
              </a:rPr>
              <a:t>No entanto, para compreender completamente a Internet das Coisas (</a:t>
            </a:r>
            <a:r>
              <a:rPr lang="pt-BR" sz="4800" dirty="0" err="1">
                <a:latin typeface="Gill Sans Nova Cond Ultra Bold" panose="020B0B04020104020203" pitchFamily="34" charset="0"/>
              </a:rPr>
              <a:t>IoT</a:t>
            </a:r>
            <a:r>
              <a:rPr lang="pt-BR" sz="4800" dirty="0">
                <a:latin typeface="Gill Sans Nova Cond Ultra Bold" panose="020B0B04020104020203" pitchFamily="34" charset="0"/>
              </a:rPr>
              <a:t>), será necessário retroceder até o início...</a:t>
            </a:r>
          </a:p>
        </p:txBody>
      </p:sp>
      <p:pic>
        <p:nvPicPr>
          <p:cNvPr id="3" name="Imagem 2" descr="Imagem em preto e branco&#10;&#10;Descrição gerada automaticamente">
            <a:extLst>
              <a:ext uri="{FF2B5EF4-FFF2-40B4-BE49-F238E27FC236}">
                <a16:creationId xmlns:a16="http://schemas.microsoft.com/office/drawing/2014/main" id="{979E3CE3-0F8C-C210-D04D-BD30E98823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803" y="482600"/>
            <a:ext cx="7493006" cy="7493006"/>
          </a:xfrm>
          <a:prstGeom prst="rect">
            <a:avLst/>
          </a:prstGeom>
        </p:spPr>
      </p:pic>
      <p:sp>
        <p:nvSpPr>
          <p:cNvPr id="4" name="Elipse 3">
            <a:extLst>
              <a:ext uri="{FF2B5EF4-FFF2-40B4-BE49-F238E27FC236}">
                <a16:creationId xmlns:a16="http://schemas.microsoft.com/office/drawing/2014/main" id="{4528BAA1-21C7-5583-10F2-3656B56BC26F}"/>
              </a:ext>
            </a:extLst>
          </p:cNvPr>
          <p:cNvSpPr/>
          <p:nvPr/>
        </p:nvSpPr>
        <p:spPr>
          <a:xfrm>
            <a:off x="7597264" y="4662347"/>
            <a:ext cx="2458079" cy="2458079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67000">
                <a:schemeClr val="accent2">
                  <a:lumMod val="95000"/>
                  <a:lumOff val="5000"/>
                  <a:alpha val="0"/>
                </a:schemeClr>
              </a:gs>
              <a:gs pos="100000">
                <a:schemeClr val="accent2">
                  <a:lumMod val="6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o 3D 4" descr="Átomo">
                <a:extLst>
                  <a:ext uri="{FF2B5EF4-FFF2-40B4-BE49-F238E27FC236}">
                    <a16:creationId xmlns:a16="http://schemas.microsoft.com/office/drawing/2014/main" id="{B93C2DA8-AAF9-B563-8B02-D87EABA5E85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43281359"/>
                  </p:ext>
                </p:extLst>
              </p:nvPr>
            </p:nvGraphicFramePr>
            <p:xfrm>
              <a:off x="8376534" y="5407378"/>
              <a:ext cx="899544" cy="968022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899544" cy="968022"/>
                    </a:xfrm>
                    <a:prstGeom prst="rect">
                      <a:avLst/>
                    </a:prstGeom>
                  </am3d:spPr>
                  <am3d:camera>
                    <am3d:pos x="0" y="0" z="7564932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932787" d="1000000"/>
                    <am3d:preTrans dx="-97570" dy="-16907335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170882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o 3D 4" descr="Átomo">
                <a:extLst>
                  <a:ext uri="{FF2B5EF4-FFF2-40B4-BE49-F238E27FC236}">
                    <a16:creationId xmlns:a16="http://schemas.microsoft.com/office/drawing/2014/main" id="{B93C2DA8-AAF9-B563-8B02-D87EABA5E85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376534" y="5407378"/>
                <a:ext cx="899544" cy="96802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451318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23BA87F1-256F-0CCA-DACF-C8AA631B8E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803" y="482600"/>
            <a:ext cx="7493006" cy="7493006"/>
          </a:xfrm>
          <a:prstGeom prst="rect">
            <a:avLst/>
          </a:prstGeom>
        </p:spPr>
      </p:pic>
      <p:sp>
        <p:nvSpPr>
          <p:cNvPr id="15" name="Elipse 14">
            <a:extLst>
              <a:ext uri="{FF2B5EF4-FFF2-40B4-BE49-F238E27FC236}">
                <a16:creationId xmlns:a16="http://schemas.microsoft.com/office/drawing/2014/main" id="{E36886E6-0F3E-C6D5-BF84-C48B83B1B58C}"/>
              </a:ext>
            </a:extLst>
          </p:cNvPr>
          <p:cNvSpPr/>
          <p:nvPr/>
        </p:nvSpPr>
        <p:spPr>
          <a:xfrm>
            <a:off x="7597264" y="4662347"/>
            <a:ext cx="2458079" cy="2458079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67000">
                <a:schemeClr val="accent2">
                  <a:lumMod val="95000"/>
                  <a:lumOff val="5000"/>
                  <a:alpha val="0"/>
                </a:schemeClr>
              </a:gs>
              <a:gs pos="100000">
                <a:schemeClr val="accent2">
                  <a:lumMod val="6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07353C-C075-7C4B-E676-445D5D3CD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um átomo?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9C5080-19D3-AFCA-7497-9F20105D2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3" y="2427316"/>
            <a:ext cx="5153756" cy="3513514"/>
          </a:xfrm>
        </p:spPr>
        <p:txBody>
          <a:bodyPr/>
          <a:lstStyle/>
          <a:p>
            <a:r>
              <a:rPr lang="pt-BR" dirty="0"/>
              <a:t>É a unidade básica da matéria que consiste em um núcleo central de carga elétrica positiva, envolto por uma nuvem de elétrons de carga negativa.</a:t>
            </a:r>
          </a:p>
          <a:p>
            <a:r>
              <a:rPr lang="pt-BR" dirty="0"/>
              <a:t>O núcleo é composto por prótons e nêutrons, os elétrons estão ligados ao núcleo por uma força eletromagnética.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Modelo 3D 13" descr="Átomo">
                <a:extLst>
                  <a:ext uri="{FF2B5EF4-FFF2-40B4-BE49-F238E27FC236}">
                    <a16:creationId xmlns:a16="http://schemas.microsoft.com/office/drawing/2014/main" id="{7CDC3C50-BD4E-9D6E-B11D-AE422EC2168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70149806"/>
                  </p:ext>
                </p:extLst>
              </p:nvPr>
            </p:nvGraphicFramePr>
            <p:xfrm>
              <a:off x="8323152" y="5378742"/>
              <a:ext cx="1006307" cy="1025293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006307" cy="1025293"/>
                    </a:xfrm>
                    <a:prstGeom prst="rect">
                      <a:avLst/>
                    </a:prstGeom>
                  </am3d:spPr>
                  <am3d:camera>
                    <am3d:pos x="0" y="0" z="7564932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932787" d="1000000"/>
                    <am3d:preTrans dx="-97570" dy="-1690733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148293" ay="569420" az="1025351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70882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Modelo 3D 13" descr="Átomo">
                <a:extLst>
                  <a:ext uri="{FF2B5EF4-FFF2-40B4-BE49-F238E27FC236}">
                    <a16:creationId xmlns:a16="http://schemas.microsoft.com/office/drawing/2014/main" id="{7CDC3C50-BD4E-9D6E-B11D-AE422EC2168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323152" y="5378742"/>
                <a:ext cx="1006307" cy="102529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524945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23BA87F1-256F-0CCA-DACF-C8AA631B8E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389600" y="-31321810"/>
            <a:ext cx="48971200" cy="489712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Modelo 3D 7" descr="Átomo">
                <a:extLst>
                  <a:ext uri="{FF2B5EF4-FFF2-40B4-BE49-F238E27FC236}">
                    <a16:creationId xmlns:a16="http://schemas.microsoft.com/office/drawing/2014/main" id="{96B1C103-E9C9-3ADF-4E97-E960CA3942A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22656392"/>
                  </p:ext>
                </p:extLst>
              </p:nvPr>
            </p:nvGraphicFramePr>
            <p:xfrm>
              <a:off x="4683435" y="1959363"/>
              <a:ext cx="2825128" cy="2939273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825128" cy="2939273"/>
                    </a:xfrm>
                    <a:prstGeom prst="rect">
                      <a:avLst/>
                    </a:prstGeom>
                  </am3d:spPr>
                  <am3d:camera>
                    <am3d:pos x="0" y="0" z="7564932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932787" d="1000000"/>
                    <am3d:preTrans dx="-97570" dy="-1690733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099055" ay="-306428" az="-213884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22220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Modelo 3D 7" descr="Átomo">
                <a:extLst>
                  <a:ext uri="{FF2B5EF4-FFF2-40B4-BE49-F238E27FC236}">
                    <a16:creationId xmlns:a16="http://schemas.microsoft.com/office/drawing/2014/main" id="{96B1C103-E9C9-3ADF-4E97-E960CA3942A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83435" y="1959363"/>
                <a:ext cx="2825128" cy="2939273"/>
              </a:xfrm>
              <a:prstGeom prst="rect">
                <a:avLst/>
              </a:prstGeom>
            </p:spPr>
          </p:pic>
        </mc:Fallback>
      </mc:AlternateContent>
      <p:sp>
        <p:nvSpPr>
          <p:cNvPr id="9" name="CaixaDeTexto 8">
            <a:extLst>
              <a:ext uri="{FF2B5EF4-FFF2-40B4-BE49-F238E27FC236}">
                <a16:creationId xmlns:a16="http://schemas.microsoft.com/office/drawing/2014/main" id="{FB71A791-07FB-8048-64E3-99A716D4B3E3}"/>
              </a:ext>
            </a:extLst>
          </p:cNvPr>
          <p:cNvSpPr txBox="1"/>
          <p:nvPr/>
        </p:nvSpPr>
        <p:spPr>
          <a:xfrm>
            <a:off x="7213600" y="1846095"/>
            <a:ext cx="2197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atin typeface="Gill Sans Nova Cond Ultra Bold" panose="020B0B04020104020203" pitchFamily="34" charset="0"/>
              </a:rPr>
              <a:t>Elétron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DCAC919-CC12-8C57-37F9-8C171F2DE267}"/>
              </a:ext>
            </a:extLst>
          </p:cNvPr>
          <p:cNvSpPr txBox="1"/>
          <p:nvPr/>
        </p:nvSpPr>
        <p:spPr>
          <a:xfrm>
            <a:off x="4318000" y="1117899"/>
            <a:ext cx="2197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atin typeface="Gill Sans Nova Cond Ultra Bold" panose="020B0B04020104020203" pitchFamily="34" charset="0"/>
              </a:rPr>
              <a:t>Proton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6CA270DB-0732-FBC3-6EA5-25177A7A35E9}"/>
              </a:ext>
            </a:extLst>
          </p:cNvPr>
          <p:cNvSpPr txBox="1"/>
          <p:nvPr/>
        </p:nvSpPr>
        <p:spPr>
          <a:xfrm>
            <a:off x="6410013" y="5011904"/>
            <a:ext cx="2197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atin typeface="Gill Sans Nova Cond Ultra Bold" panose="020B0B04020104020203" pitchFamily="34" charset="0"/>
              </a:rPr>
              <a:t>Nêutron</a:t>
            </a:r>
          </a:p>
        </p:txBody>
      </p: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9E50D95E-635C-112A-F216-63521B43A024}"/>
              </a:ext>
            </a:extLst>
          </p:cNvPr>
          <p:cNvCxnSpPr/>
          <p:nvPr/>
        </p:nvCxnSpPr>
        <p:spPr>
          <a:xfrm>
            <a:off x="4965700" y="1641119"/>
            <a:ext cx="1130299" cy="1457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75BB9B1F-1D71-E19D-B7BA-C84F3EDB5144}"/>
              </a:ext>
            </a:extLst>
          </p:cNvPr>
          <p:cNvCxnSpPr>
            <a:cxnSpLocks/>
          </p:cNvCxnSpPr>
          <p:nvPr/>
        </p:nvCxnSpPr>
        <p:spPr>
          <a:xfrm flipH="1" flipV="1">
            <a:off x="6311900" y="3428999"/>
            <a:ext cx="431799" cy="1582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de Seta Reta 18">
            <a:extLst>
              <a:ext uri="{FF2B5EF4-FFF2-40B4-BE49-F238E27FC236}">
                <a16:creationId xmlns:a16="http://schemas.microsoft.com/office/drawing/2014/main" id="{6D6EE4AC-438F-6312-53ED-3E424FA05C33}"/>
              </a:ext>
            </a:extLst>
          </p:cNvPr>
          <p:cNvCxnSpPr>
            <a:cxnSpLocks/>
          </p:cNvCxnSpPr>
          <p:nvPr/>
        </p:nvCxnSpPr>
        <p:spPr>
          <a:xfrm flipH="1">
            <a:off x="7213600" y="2369315"/>
            <a:ext cx="563095" cy="2468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02056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23BA87F1-256F-0CCA-DACF-C8AA631B8E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803" y="482600"/>
            <a:ext cx="7493006" cy="7493006"/>
          </a:xfrm>
          <a:prstGeom prst="rect">
            <a:avLst/>
          </a:prstGeom>
        </p:spPr>
      </p:pic>
      <p:sp>
        <p:nvSpPr>
          <p:cNvPr id="17" name="Elipse 16">
            <a:extLst>
              <a:ext uri="{FF2B5EF4-FFF2-40B4-BE49-F238E27FC236}">
                <a16:creationId xmlns:a16="http://schemas.microsoft.com/office/drawing/2014/main" id="{A38734C5-A867-8531-2DFC-7EEC19D1EF62}"/>
              </a:ext>
            </a:extLst>
          </p:cNvPr>
          <p:cNvSpPr/>
          <p:nvPr/>
        </p:nvSpPr>
        <p:spPr>
          <a:xfrm>
            <a:off x="7597264" y="4662347"/>
            <a:ext cx="2458079" cy="2458079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67000">
                <a:schemeClr val="accent2">
                  <a:lumMod val="95000"/>
                  <a:lumOff val="5000"/>
                  <a:alpha val="0"/>
                </a:schemeClr>
              </a:gs>
              <a:gs pos="100000">
                <a:schemeClr val="accent2">
                  <a:lumMod val="6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07353C-C075-7C4B-E676-445D5D3CD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Movimento de um átomo?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93C402F4-078C-6E54-53A8-E9BB2202D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4096" y="2465644"/>
            <a:ext cx="5068007" cy="3000794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6" name="Modelo 3D 15" descr="Átomo">
                <a:extLst>
                  <a:ext uri="{FF2B5EF4-FFF2-40B4-BE49-F238E27FC236}">
                    <a16:creationId xmlns:a16="http://schemas.microsoft.com/office/drawing/2014/main" id="{5164C043-44AA-1AFF-CFD8-D1DF9B68C3B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58345323"/>
                  </p:ext>
                </p:extLst>
              </p:nvPr>
            </p:nvGraphicFramePr>
            <p:xfrm>
              <a:off x="8332645" y="5378741"/>
              <a:ext cx="987318" cy="102529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987318" cy="1025292"/>
                    </a:xfrm>
                    <a:prstGeom prst="rect">
                      <a:avLst/>
                    </a:prstGeom>
                  </am3d:spPr>
                  <am3d:camera>
                    <am3d:pos x="0" y="0" z="7564932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932787" d="1000000"/>
                    <am3d:preTrans dx="-97570" dy="-1690733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0314213" ay="-910044" az="-1067211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7088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6" name="Modelo 3D 15" descr="Átomo">
                <a:extLst>
                  <a:ext uri="{FF2B5EF4-FFF2-40B4-BE49-F238E27FC236}">
                    <a16:creationId xmlns:a16="http://schemas.microsoft.com/office/drawing/2014/main" id="{5164C043-44AA-1AFF-CFD8-D1DF9B68C3B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32645" y="5378741"/>
                <a:ext cx="987318" cy="102529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80066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magem em preto e branco&#10;&#10;Descrição gerada automaticamente">
            <a:extLst>
              <a:ext uri="{FF2B5EF4-FFF2-40B4-BE49-F238E27FC236}">
                <a16:creationId xmlns:a16="http://schemas.microsoft.com/office/drawing/2014/main" id="{23BA87F1-256F-0CCA-DACF-C8AA631B8E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803" y="482600"/>
            <a:ext cx="7493006" cy="7493006"/>
          </a:xfrm>
          <a:prstGeom prst="rect">
            <a:avLst/>
          </a:prstGeom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D26E4D54-53CE-BBC4-8F84-121463AFC08F}"/>
              </a:ext>
            </a:extLst>
          </p:cNvPr>
          <p:cNvSpPr/>
          <p:nvPr/>
        </p:nvSpPr>
        <p:spPr>
          <a:xfrm>
            <a:off x="7597264" y="4662347"/>
            <a:ext cx="2458079" cy="2458079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67000">
                <a:schemeClr val="accent2">
                  <a:lumMod val="95000"/>
                  <a:lumOff val="5000"/>
                  <a:alpha val="0"/>
                </a:schemeClr>
              </a:gs>
              <a:gs pos="100000">
                <a:schemeClr val="accent2">
                  <a:lumMod val="6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07353C-C075-7C4B-E676-445D5D3CD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Movimento de um átomo?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DEC1C7F-A5F8-3277-776C-457501460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8014" y="2227810"/>
            <a:ext cx="4952711" cy="367665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o 3D 4" descr="Átomo">
                <a:extLst>
                  <a:ext uri="{FF2B5EF4-FFF2-40B4-BE49-F238E27FC236}">
                    <a16:creationId xmlns:a16="http://schemas.microsoft.com/office/drawing/2014/main" id="{621A9C52-B17A-7E48-BA0E-F06442F0614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0604225"/>
                  </p:ext>
                </p:extLst>
              </p:nvPr>
            </p:nvGraphicFramePr>
            <p:xfrm>
              <a:off x="8294672" y="5369248"/>
              <a:ext cx="1063267" cy="104428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063267" cy="1044281"/>
                    </a:xfrm>
                    <a:prstGeom prst="rect">
                      <a:avLst/>
                    </a:prstGeom>
                  </am3d:spPr>
                  <am3d:camera>
                    <am3d:pos x="0" y="0" z="7564932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932787" d="1000000"/>
                    <am3d:preTrans dx="-97570" dy="-1690733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910415" ay="1614484" az="649732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70882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o 3D 4" descr="Átomo">
                <a:extLst>
                  <a:ext uri="{FF2B5EF4-FFF2-40B4-BE49-F238E27FC236}">
                    <a16:creationId xmlns:a16="http://schemas.microsoft.com/office/drawing/2014/main" id="{621A9C52-B17A-7E48-BA0E-F06442F061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294672" y="5369248"/>
                <a:ext cx="1063267" cy="104428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493470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07353C-C075-7C4B-E676-445D5D3CD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Calculo da corrente elétrica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9C5080-19D3-AFCA-7497-9F20105D2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2" y="2427316"/>
            <a:ext cx="10276437" cy="3513514"/>
          </a:xfrm>
        </p:spPr>
        <p:txBody>
          <a:bodyPr/>
          <a:lstStyle/>
          <a:p>
            <a:r>
              <a:rPr lang="pt-BR" dirty="0"/>
              <a:t>O ampere é a unidade de medida de corrente elétrica, mas, o que é ampere?</a:t>
            </a:r>
          </a:p>
          <a:p>
            <a:pPr lvl="1"/>
            <a:r>
              <a:rPr lang="pt-BR" dirty="0"/>
              <a:t>I = Intensidade de corrente, em Amperes;</a:t>
            </a:r>
          </a:p>
          <a:p>
            <a:pPr lvl="1"/>
            <a:r>
              <a:rPr lang="pt-BR" dirty="0"/>
              <a:t>ΔQ = Quantidade de carga, em Coulombs;</a:t>
            </a:r>
          </a:p>
          <a:p>
            <a:pPr lvl="1"/>
            <a:r>
              <a:rPr lang="pt-BR" dirty="0" err="1"/>
              <a:t>Δt</a:t>
            </a:r>
            <a:r>
              <a:rPr lang="pt-BR" dirty="0"/>
              <a:t> = Tempo total, em Segundos.</a:t>
            </a:r>
          </a:p>
          <a:p>
            <a:r>
              <a:rPr lang="pt-BR" dirty="0"/>
              <a:t>Um ampere é a mesma coisa que um coulomb (C) por segundo.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aixaDeTexto 8">
                <a:extLst>
                  <a:ext uri="{FF2B5EF4-FFF2-40B4-BE49-F238E27FC236}">
                    <a16:creationId xmlns:a16="http://schemas.microsoft.com/office/drawing/2014/main" id="{353B26EE-3583-8727-2CB4-FDE108098439}"/>
                  </a:ext>
                </a:extLst>
              </p:cNvPr>
              <p:cNvSpPr txBox="1"/>
              <p:nvPr/>
            </p:nvSpPr>
            <p:spPr>
              <a:xfrm>
                <a:off x="4919748" y="4749878"/>
                <a:ext cx="2352504" cy="138768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4800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pt-BR" sz="48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pt-BR" sz="4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4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pt-BR" sz="4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𝑄</m:t>
                          </m:r>
                        </m:num>
                        <m:den>
                          <m:r>
                            <a:rPr lang="pt-BR" sz="4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pt-BR" sz="4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</m:oMath>
                  </m:oMathPara>
                </a14:m>
                <a:endParaRPr lang="pt-BR" sz="4800" dirty="0"/>
              </a:p>
            </p:txBody>
          </p:sp>
        </mc:Choice>
        <mc:Fallback>
          <p:sp>
            <p:nvSpPr>
              <p:cNvPr id="9" name="CaixaDeTexto 8">
                <a:extLst>
                  <a:ext uri="{FF2B5EF4-FFF2-40B4-BE49-F238E27FC236}">
                    <a16:creationId xmlns:a16="http://schemas.microsoft.com/office/drawing/2014/main" id="{353B26EE-3583-8727-2CB4-FDE1080984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19748" y="4749878"/>
                <a:ext cx="2352504" cy="138768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Imagem 9" descr="Imagem em preto e branco&#10;&#10;Descrição gerada automaticamente">
            <a:extLst>
              <a:ext uri="{FF2B5EF4-FFF2-40B4-BE49-F238E27FC236}">
                <a16:creationId xmlns:a16="http://schemas.microsoft.com/office/drawing/2014/main" id="{3D3061E6-4294-D69F-CB3A-1B7DBFFEC3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803" y="6858000"/>
            <a:ext cx="7493006" cy="7493006"/>
          </a:xfrm>
          <a:prstGeom prst="rect">
            <a:avLst/>
          </a:prstGeom>
        </p:spPr>
      </p:pic>
      <p:sp>
        <p:nvSpPr>
          <p:cNvPr id="12" name="Elipse 11">
            <a:extLst>
              <a:ext uri="{FF2B5EF4-FFF2-40B4-BE49-F238E27FC236}">
                <a16:creationId xmlns:a16="http://schemas.microsoft.com/office/drawing/2014/main" id="{4F3B5106-6456-DB78-5E02-E1C4931C0EB4}"/>
              </a:ext>
            </a:extLst>
          </p:cNvPr>
          <p:cNvSpPr/>
          <p:nvPr/>
        </p:nvSpPr>
        <p:spPr>
          <a:xfrm>
            <a:off x="7597264" y="11037747"/>
            <a:ext cx="2458079" cy="2458079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67000">
                <a:schemeClr val="accent2">
                  <a:lumMod val="95000"/>
                  <a:lumOff val="5000"/>
                  <a:alpha val="0"/>
                </a:schemeClr>
              </a:gs>
              <a:gs pos="100000">
                <a:schemeClr val="accent2">
                  <a:lumMod val="6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Modelo 3D 13" descr="Átomo">
                <a:extLst>
                  <a:ext uri="{FF2B5EF4-FFF2-40B4-BE49-F238E27FC236}">
                    <a16:creationId xmlns:a16="http://schemas.microsoft.com/office/drawing/2014/main" id="{689D5C8E-589B-0FA9-69B0-FC33BC9046C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59411048"/>
                  </p:ext>
                </p:extLst>
              </p:nvPr>
            </p:nvGraphicFramePr>
            <p:xfrm>
              <a:off x="8294672" y="11744648"/>
              <a:ext cx="1063267" cy="104428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063267" cy="1044281"/>
                    </a:xfrm>
                    <a:prstGeom prst="rect">
                      <a:avLst/>
                    </a:prstGeom>
                  </am3d:spPr>
                  <am3d:camera>
                    <am3d:pos x="0" y="0" z="7564932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932787" d="1000000"/>
                    <am3d:preTrans dx="-97570" dy="-1690733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910415" ay="1614484" az="649732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70882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Modelo 3D 13" descr="Átomo">
                <a:extLst>
                  <a:ext uri="{FF2B5EF4-FFF2-40B4-BE49-F238E27FC236}">
                    <a16:creationId xmlns:a16="http://schemas.microsoft.com/office/drawing/2014/main" id="{689D5C8E-589B-0FA9-69B0-FC33BC9046C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294672" y="11744648"/>
                <a:ext cx="1063267" cy="104428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953209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07353C-C075-7C4B-E676-445D5D3CD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Contextualização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9C5080-19D3-AFCA-7497-9F20105D2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2" y="2427316"/>
            <a:ext cx="10315567" cy="3513514"/>
          </a:xfrm>
        </p:spPr>
        <p:txBody>
          <a:bodyPr>
            <a:normAutofit/>
          </a:bodyPr>
          <a:lstStyle/>
          <a:p>
            <a:r>
              <a:rPr lang="pt-BR" sz="2800" dirty="0"/>
              <a:t>Quantidade crescente de dispositivos conectados; </a:t>
            </a:r>
          </a:p>
          <a:p>
            <a:pPr lvl="1"/>
            <a:r>
              <a:rPr lang="pt-BR" sz="2400" dirty="0"/>
              <a:t>Aumento da capacidade de processamento; </a:t>
            </a:r>
          </a:p>
          <a:p>
            <a:pPr lvl="1"/>
            <a:r>
              <a:rPr lang="pt-BR" sz="2400" dirty="0"/>
              <a:t>Diminuição do custo de produção; </a:t>
            </a:r>
          </a:p>
          <a:p>
            <a:r>
              <a:rPr lang="pt-BR" sz="2800" dirty="0"/>
              <a:t>Internet das Coisas (</a:t>
            </a:r>
            <a:r>
              <a:rPr lang="pt-BR" sz="2800" dirty="0" err="1"/>
              <a:t>IoT</a:t>
            </a:r>
            <a:r>
              <a:rPr lang="pt-BR" sz="2800" dirty="0"/>
              <a:t>); </a:t>
            </a:r>
          </a:p>
          <a:p>
            <a:pPr lvl="1"/>
            <a:r>
              <a:rPr lang="pt-BR" sz="2400" dirty="0"/>
              <a:t>Interoperabilidade;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 descr="Roteador de Wi-Fi">
                <a:extLst>
                  <a:ext uri="{FF2B5EF4-FFF2-40B4-BE49-F238E27FC236}">
                    <a16:creationId xmlns:a16="http://schemas.microsoft.com/office/drawing/2014/main" id="{6BBEBDC1-B63D-C8C0-0B46-C6F1604170C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88776307"/>
                  </p:ext>
                </p:extLst>
              </p:nvPr>
            </p:nvGraphicFramePr>
            <p:xfrm>
              <a:off x="7412446" y="1557731"/>
              <a:ext cx="4199706" cy="404733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199706" cy="4047335"/>
                    </a:xfrm>
                    <a:prstGeom prst="rect">
                      <a:avLst/>
                    </a:prstGeom>
                  </am3d:spPr>
                  <am3d:camera>
                    <am3d:pos x="0" y="0" z="6647093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10602" d="1000000"/>
                    <am3d:preTrans dx="32" dy="-13734950" dz="39719"/>
                    <am3d:scale>
                      <am3d:sx n="1000000" d="1000000"/>
                      <am3d:sy n="1000000" d="1000000"/>
                      <am3d:sz n="1000000" d="1000000"/>
                    </am3d:scale>
                    <am3d:rot ax="483752" ay="-1984046" az="-26517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 descr="Roteador de Wi-Fi">
                <a:extLst>
                  <a:ext uri="{FF2B5EF4-FFF2-40B4-BE49-F238E27FC236}">
                    <a16:creationId xmlns:a16="http://schemas.microsoft.com/office/drawing/2014/main" id="{6BBEBDC1-B63D-C8C0-0B46-C6F1604170C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12446" y="1557731"/>
                <a:ext cx="4199706" cy="404733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129317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07353C-C075-7C4B-E676-445D5D3CD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Contextualização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9C5080-19D3-AFCA-7497-9F20105D2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2" y="2427316"/>
            <a:ext cx="10315567" cy="3513514"/>
          </a:xfrm>
        </p:spPr>
        <p:txBody>
          <a:bodyPr>
            <a:normAutofit/>
          </a:bodyPr>
          <a:lstStyle/>
          <a:p>
            <a:r>
              <a:rPr lang="pt-BR" sz="2800" dirty="0"/>
              <a:t>Desafios: </a:t>
            </a:r>
          </a:p>
          <a:p>
            <a:pPr lvl="1"/>
            <a:r>
              <a:rPr lang="pt-BR" sz="2400" dirty="0"/>
              <a:t>Facilitar a coleta de dados de sensores (Sensores Virtuais ou Físicos);</a:t>
            </a:r>
          </a:p>
          <a:p>
            <a:pPr lvl="1"/>
            <a:r>
              <a:rPr lang="pt-BR" sz="2400" dirty="0"/>
              <a:t>Integração com fontes de dados heterogêneas; </a:t>
            </a:r>
          </a:p>
          <a:p>
            <a:pPr lvl="1"/>
            <a:r>
              <a:rPr lang="pt-BR" sz="2400" dirty="0"/>
              <a:t>Integração com protocolos de comunicação distintos;</a:t>
            </a:r>
          </a:p>
          <a:p>
            <a:pPr lvl="1"/>
            <a:r>
              <a:rPr lang="pt-BR" sz="2400" dirty="0"/>
              <a:t>Armazenamento e recuperação de dados de forma facilitada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 descr="Roteador de Wi-Fi">
                <a:extLst>
                  <a:ext uri="{FF2B5EF4-FFF2-40B4-BE49-F238E27FC236}">
                    <a16:creationId xmlns:a16="http://schemas.microsoft.com/office/drawing/2014/main" id="{31360FB9-79B0-669A-EBE2-2E4E1DF9F78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71837348"/>
                  </p:ext>
                </p:extLst>
              </p:nvPr>
            </p:nvGraphicFramePr>
            <p:xfrm>
              <a:off x="15318215" y="-132309"/>
              <a:ext cx="4390167" cy="328100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390167" cy="3281004"/>
                    </a:xfrm>
                    <a:prstGeom prst="rect">
                      <a:avLst/>
                    </a:prstGeom>
                  </am3d:spPr>
                  <am3d:camera>
                    <am3d:pos x="0" y="0" z="6647093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10602" d="1000000"/>
                    <am3d:preTrans dx="32" dy="-13734950" dz="39719"/>
                    <am3d:scale>
                      <am3d:sx n="1000000" d="1000000"/>
                      <am3d:sy n="1000000" d="1000000"/>
                      <am3d:sz n="1000000" d="1000000"/>
                    </am3d:scale>
                    <am3d:rot ax="-9340465" ay="802526" az="-1044179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 descr="Roteador de Wi-Fi">
                <a:extLst>
                  <a:ext uri="{FF2B5EF4-FFF2-40B4-BE49-F238E27FC236}">
                    <a16:creationId xmlns:a16="http://schemas.microsoft.com/office/drawing/2014/main" id="{31360FB9-79B0-669A-EBE2-2E4E1DF9F78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318215" y="-132309"/>
                <a:ext cx="4390167" cy="328100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966687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07353C-C075-7C4B-E676-445D5D3CD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História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9C5080-19D3-AFCA-7497-9F20105D2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2" y="2427316"/>
            <a:ext cx="10315567" cy="3513514"/>
          </a:xfrm>
        </p:spPr>
        <p:txBody>
          <a:bodyPr>
            <a:normAutofit fontScale="92500" lnSpcReduction="10000"/>
          </a:bodyPr>
          <a:lstStyle/>
          <a:p>
            <a:r>
              <a:rPr lang="pt-BR" sz="2800" dirty="0"/>
              <a:t>Faz tempo que somos fascinados por dispositivos que funcionam em grande escala; </a:t>
            </a:r>
          </a:p>
          <a:p>
            <a:r>
              <a:rPr lang="pt-BR" sz="2800" dirty="0"/>
              <a:t>O conceito evoluiu conforme a Internet sem fio se tornou mais difundida; </a:t>
            </a:r>
          </a:p>
          <a:p>
            <a:r>
              <a:rPr lang="pt-BR" sz="2800" dirty="0"/>
              <a:t>Sensores embutidos cresceram em sofisticação e as pessoas começaram a entender que a tecnologia pode ser uma ferramenta de uso tanto pessoal quanto profissional. 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031762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07353C-C075-7C4B-E676-445D5D3CD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História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9C5080-19D3-AFCA-7497-9F20105D2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2" y="2427316"/>
            <a:ext cx="10315567" cy="3513514"/>
          </a:xfrm>
        </p:spPr>
        <p:txBody>
          <a:bodyPr>
            <a:normAutofit fontScale="92500"/>
          </a:bodyPr>
          <a:lstStyle/>
          <a:p>
            <a:r>
              <a:rPr lang="pt-BR" sz="2800" dirty="0"/>
              <a:t>O termo “Internet das Coisas” foi criado no final dos anos 1990 pelo empresário Kevin Ashton. Ashton, um dos fundadores do </a:t>
            </a:r>
            <a:r>
              <a:rPr lang="pt-BR" sz="2800" dirty="0" err="1"/>
              <a:t>Auto-ID</a:t>
            </a:r>
            <a:r>
              <a:rPr lang="pt-BR" sz="2800" dirty="0"/>
              <a:t> Center no MIT;</a:t>
            </a:r>
          </a:p>
          <a:p>
            <a:r>
              <a:rPr lang="pt-BR" sz="2800" dirty="0"/>
              <a:t>Era parte de um time que descobriu como conectar objetos à Internet através de uma etiqueta RFID. Ele diz ter primeiro usado a frase “Internet das Coisas” durante uma apresentação em 1999 – e o termo se popularizou desde então.</a:t>
            </a:r>
            <a:endParaRPr lang="pt-BR" sz="2400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 descr="Terra">
                <a:extLst>
                  <a:ext uri="{FF2B5EF4-FFF2-40B4-BE49-F238E27FC236}">
                    <a16:creationId xmlns:a16="http://schemas.microsoft.com/office/drawing/2014/main" id="{131ED38A-5067-9A25-A42C-9488708F8AC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935626796"/>
                  </p:ext>
                </p:extLst>
              </p:nvPr>
            </p:nvGraphicFramePr>
            <p:xfrm>
              <a:off x="14559302" y="-28791"/>
              <a:ext cx="3005827" cy="300582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005827" cy="3005826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0914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 descr="Terra">
                <a:extLst>
                  <a:ext uri="{FF2B5EF4-FFF2-40B4-BE49-F238E27FC236}">
                    <a16:creationId xmlns:a16="http://schemas.microsoft.com/office/drawing/2014/main" id="{131ED38A-5067-9A25-A42C-9488708F8AC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559302" y="-28791"/>
                <a:ext cx="3005827" cy="300582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7747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07353C-C075-7C4B-E676-445D5D3CD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usa?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9C5080-19D3-AFCA-7497-9F20105D2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3" y="2427316"/>
            <a:ext cx="6466438" cy="3513514"/>
          </a:xfrm>
        </p:spPr>
        <p:txBody>
          <a:bodyPr>
            <a:normAutofit fontScale="92500"/>
          </a:bodyPr>
          <a:lstStyle/>
          <a:p>
            <a:r>
              <a:rPr lang="pt-BR" sz="2800" dirty="0"/>
              <a:t>Saúde: </a:t>
            </a:r>
          </a:p>
          <a:p>
            <a:pPr lvl="1"/>
            <a:r>
              <a:rPr lang="pt-BR" sz="2600" dirty="0"/>
              <a:t>Dispositivos </a:t>
            </a:r>
            <a:r>
              <a:rPr lang="pt-BR" sz="2600" dirty="0" err="1"/>
              <a:t>wearables</a:t>
            </a:r>
            <a:r>
              <a:rPr lang="pt-BR" sz="2600" dirty="0"/>
              <a:t> para ajudar no monitoramento de atividades físicas, sono e outros hábitos. Aparelhos de monitoramento de pacientes, registros eletrônicos e outros acessórios inteligentes podem ajudar a salvar vidas; </a:t>
            </a:r>
            <a:endParaRPr lang="pt-BR" sz="2200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 descr="Terra">
                <a:extLst>
                  <a:ext uri="{FF2B5EF4-FFF2-40B4-BE49-F238E27FC236}">
                    <a16:creationId xmlns:a16="http://schemas.microsoft.com/office/drawing/2014/main" id="{131ED38A-5067-9A25-A42C-9488708F8AC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19369077"/>
                  </p:ext>
                </p:extLst>
              </p:nvPr>
            </p:nvGraphicFramePr>
            <p:xfrm>
              <a:off x="7946185" y="744325"/>
              <a:ext cx="5657214" cy="565721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657214" cy="5657215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524889" ay="3582819" az="-133851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020965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 descr="Terra">
                <a:extLst>
                  <a:ext uri="{FF2B5EF4-FFF2-40B4-BE49-F238E27FC236}">
                    <a16:creationId xmlns:a16="http://schemas.microsoft.com/office/drawing/2014/main" id="{131ED38A-5067-9A25-A42C-9488708F8AC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46185" y="744325"/>
                <a:ext cx="5657214" cy="565721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807271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07353C-C075-7C4B-E676-445D5D3CD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usa?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9C5080-19D3-AFCA-7497-9F20105D2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3" y="2427316"/>
            <a:ext cx="6466438" cy="3513514"/>
          </a:xfrm>
        </p:spPr>
        <p:txBody>
          <a:bodyPr>
            <a:normAutofit fontScale="92500" lnSpcReduction="10000"/>
          </a:bodyPr>
          <a:lstStyle/>
          <a:p>
            <a:r>
              <a:rPr lang="pt-BR" sz="2800" dirty="0"/>
              <a:t>Manufatura: </a:t>
            </a:r>
          </a:p>
          <a:p>
            <a:pPr lvl="1"/>
            <a:r>
              <a:rPr lang="pt-BR" sz="2600" dirty="0"/>
              <a:t>Essa é uma das indústrias que mais se beneficiam da Internet das Coisas. Sensores embutidos em equipamentos industriais ou prateleiras de armazéns podem comunicar problemas ou rastrear recursos em tempo real, aumentando a eficiência do trabalho e reduzindo custos; </a:t>
            </a:r>
            <a:endParaRPr lang="pt-BR" sz="2000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 descr="Terra">
                <a:extLst>
                  <a:ext uri="{FF2B5EF4-FFF2-40B4-BE49-F238E27FC236}">
                    <a16:creationId xmlns:a16="http://schemas.microsoft.com/office/drawing/2014/main" id="{131ED38A-5067-9A25-A42C-9488708F8AC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39800710"/>
                  </p:ext>
                </p:extLst>
              </p:nvPr>
            </p:nvGraphicFramePr>
            <p:xfrm>
              <a:off x="7946185" y="744325"/>
              <a:ext cx="5657213" cy="565721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657213" cy="5657214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4360033" ay="2386955" az="383997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020965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 descr="Terra">
                <a:extLst>
                  <a:ext uri="{FF2B5EF4-FFF2-40B4-BE49-F238E27FC236}">
                    <a16:creationId xmlns:a16="http://schemas.microsoft.com/office/drawing/2014/main" id="{131ED38A-5067-9A25-A42C-9488708F8AC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46185" y="744325"/>
                <a:ext cx="5657213" cy="565721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94441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07353C-C075-7C4B-E676-445D5D3CD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usa?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9C5080-19D3-AFCA-7497-9F20105D2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3" y="2427316"/>
            <a:ext cx="6466438" cy="3513514"/>
          </a:xfrm>
        </p:spPr>
        <p:txBody>
          <a:bodyPr>
            <a:normAutofit fontScale="92500" lnSpcReduction="10000"/>
          </a:bodyPr>
          <a:lstStyle/>
          <a:p>
            <a:r>
              <a:rPr lang="pt-BR" sz="2800" dirty="0"/>
              <a:t>Varejo: </a:t>
            </a:r>
          </a:p>
          <a:p>
            <a:pPr lvl="1"/>
            <a:r>
              <a:rPr lang="pt-BR" sz="2600" dirty="0"/>
              <a:t>Consumidores e empresas podem se beneficiar da </a:t>
            </a:r>
            <a:r>
              <a:rPr lang="pt-BR" sz="2600" dirty="0" err="1"/>
              <a:t>IoT</a:t>
            </a:r>
            <a:r>
              <a:rPr lang="pt-BR" sz="2600" dirty="0"/>
              <a:t>. Empresas, por exemplo, podem utilizar a Internet das Coisas para controlar o inventário ou por razões de segurança. Os consumidores podem obter experiências personalizadas por meio de dados coletados por sensores ou câmeras;</a:t>
            </a:r>
            <a:endParaRPr lang="pt-BR" sz="1800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 descr="Terra">
                <a:extLst>
                  <a:ext uri="{FF2B5EF4-FFF2-40B4-BE49-F238E27FC236}">
                    <a16:creationId xmlns:a16="http://schemas.microsoft.com/office/drawing/2014/main" id="{131ED38A-5067-9A25-A42C-9488708F8AC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71723638"/>
                  </p:ext>
                </p:extLst>
              </p:nvPr>
            </p:nvGraphicFramePr>
            <p:xfrm>
              <a:off x="7946185" y="734801"/>
              <a:ext cx="5657212" cy="567626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657212" cy="5676261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44510" ay="-2441816" az="-55709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02096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 descr="Terra">
                <a:extLst>
                  <a:ext uri="{FF2B5EF4-FFF2-40B4-BE49-F238E27FC236}">
                    <a16:creationId xmlns:a16="http://schemas.microsoft.com/office/drawing/2014/main" id="{131ED38A-5067-9A25-A42C-9488708F8AC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46185" y="734801"/>
                <a:ext cx="5657212" cy="56762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o 3D 4" descr="Vaca dançante">
                <a:extLst>
                  <a:ext uri="{FF2B5EF4-FFF2-40B4-BE49-F238E27FC236}">
                    <a16:creationId xmlns:a16="http://schemas.microsoft.com/office/drawing/2014/main" id="{029655FC-4119-40A6-ECF5-09A5C4C1303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27592237"/>
                  </p:ext>
                </p:extLst>
              </p:nvPr>
            </p:nvGraphicFramePr>
            <p:xfrm>
              <a:off x="13236591" y="729954"/>
              <a:ext cx="3360761" cy="3494050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360761" cy="3494050"/>
                    </a:xfrm>
                    <a:prstGeom prst="rect">
                      <a:avLst/>
                    </a:prstGeom>
                  </am3d:spPr>
                  <am3d:camera>
                    <am3d:pos x="0" y="0" z="631694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9303" d="1000000"/>
                    <am3d:preTrans dx="3633" dy="-14953141" dz="817777"/>
                    <am3d:scale>
                      <am3d:sx n="1000000" d="1000000"/>
                      <am3d:sy n="1000000" d="1000000"/>
                      <am3d:sz n="1000000" d="1000000"/>
                    </am3d:scale>
                    <am3d:rot ax="430149" ay="2414046" az="278686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22679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o 3D 4" descr="Vaca dançante">
                <a:extLst>
                  <a:ext uri="{FF2B5EF4-FFF2-40B4-BE49-F238E27FC236}">
                    <a16:creationId xmlns:a16="http://schemas.microsoft.com/office/drawing/2014/main" id="{029655FC-4119-40A6-ECF5-09A5C4C1303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236591" y="729954"/>
                <a:ext cx="3360761" cy="3494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o 3D 5" descr="Casa Steampunk">
                <a:extLst>
                  <a:ext uri="{FF2B5EF4-FFF2-40B4-BE49-F238E27FC236}">
                    <a16:creationId xmlns:a16="http://schemas.microsoft.com/office/drawing/2014/main" id="{0EE800E2-AAF1-45FF-A74B-2DA6277F674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22325005"/>
                  </p:ext>
                </p:extLst>
              </p:nvPr>
            </p:nvGraphicFramePr>
            <p:xfrm>
              <a:off x="13578362" y="4062242"/>
              <a:ext cx="2770153" cy="4121912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2770153" cy="4121912"/>
                    </a:xfrm>
                    <a:prstGeom prst="rect">
                      <a:avLst/>
                    </a:prstGeom>
                  </am3d:spPr>
                  <am3d:camera>
                    <am3d:pos x="0" y="0" z="633229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36537" d="1000000"/>
                    <am3d:preTrans dx="-4726892" dy="-17995384" dz="-1230938"/>
                    <am3d:scale>
                      <am3d:sx n="1000000" d="1000000"/>
                      <am3d:sy n="1000000" d="1000000"/>
                      <am3d:sz n="1000000" d="1000000"/>
                    </am3d:scale>
                    <am3d:rot ax="3629499" ay="3699751" az="3435486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53403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o 3D 5" descr="Casa Steampunk">
                <a:extLst>
                  <a:ext uri="{FF2B5EF4-FFF2-40B4-BE49-F238E27FC236}">
                    <a16:creationId xmlns:a16="http://schemas.microsoft.com/office/drawing/2014/main" id="{0EE800E2-AAF1-45FF-A74B-2DA6277F674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578362" y="4062242"/>
                <a:ext cx="2770153" cy="412191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02841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9C5080-19D3-AFCA-7497-9F20105D2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3" y="2427316"/>
            <a:ext cx="6466438" cy="3513514"/>
          </a:xfrm>
        </p:spPr>
        <p:txBody>
          <a:bodyPr>
            <a:normAutofit fontScale="92500"/>
          </a:bodyPr>
          <a:lstStyle/>
          <a:p>
            <a:r>
              <a:rPr lang="pt-BR" sz="2800" dirty="0"/>
              <a:t>Internet das Coisas refere-se à uma nova abordagem sobre a interconexão de coisas, tecnologias e objetos, através da Internet. Essa abordagem proporcionou ao longo do tempo a criação da rede global de dispositivos [</a:t>
            </a:r>
            <a:r>
              <a:rPr lang="pt-BR" sz="2800" dirty="0" err="1"/>
              <a:t>Koreshoff</a:t>
            </a:r>
            <a:r>
              <a:rPr lang="pt-BR" sz="2800" dirty="0"/>
              <a:t> et al., 2013].</a:t>
            </a:r>
            <a:endParaRPr lang="pt-BR" sz="1800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 descr="Terra">
                <a:extLst>
                  <a:ext uri="{FF2B5EF4-FFF2-40B4-BE49-F238E27FC236}">
                    <a16:creationId xmlns:a16="http://schemas.microsoft.com/office/drawing/2014/main" id="{131ED38A-5067-9A25-A42C-9488708F8AC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69783180"/>
                  </p:ext>
                </p:extLst>
              </p:nvPr>
            </p:nvGraphicFramePr>
            <p:xfrm>
              <a:off x="16099585" y="-410815"/>
              <a:ext cx="5657212" cy="567626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657212" cy="5676261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44510" ay="-2441816" az="-55709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02096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 descr="Terra">
                <a:extLst>
                  <a:ext uri="{FF2B5EF4-FFF2-40B4-BE49-F238E27FC236}">
                    <a16:creationId xmlns:a16="http://schemas.microsoft.com/office/drawing/2014/main" id="{131ED38A-5067-9A25-A42C-9488708F8AC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099585" y="-410815"/>
                <a:ext cx="5657212" cy="56762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o 3D 5" descr="Vaca dançante">
                <a:extLst>
                  <a:ext uri="{FF2B5EF4-FFF2-40B4-BE49-F238E27FC236}">
                    <a16:creationId xmlns:a16="http://schemas.microsoft.com/office/drawing/2014/main" id="{25FB4D36-E079-1433-ACA6-5D00E8518A2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51130001"/>
                  </p:ext>
                </p:extLst>
              </p:nvPr>
            </p:nvGraphicFramePr>
            <p:xfrm>
              <a:off x="8451410" y="708852"/>
              <a:ext cx="3379802" cy="3436925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379802" cy="3436925"/>
                    </a:xfrm>
                    <a:prstGeom prst="rect">
                      <a:avLst/>
                    </a:prstGeom>
                  </am3d:spPr>
                  <am3d:camera>
                    <am3d:pos x="0" y="0" z="631694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9303" d="1000000"/>
                    <am3d:preTrans dx="3633" dy="-14953141" dz="817777"/>
                    <am3d:scale>
                      <am3d:sx n="1000000" d="1000000"/>
                      <am3d:sy n="1000000" d="1000000"/>
                      <am3d:sz n="1000000" d="1000000"/>
                    </am3d:scale>
                    <am3d:rot ax="1566166" ay="-2080735" az="-934622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22679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o 3D 5" descr="Vaca dançante">
                <a:extLst>
                  <a:ext uri="{FF2B5EF4-FFF2-40B4-BE49-F238E27FC236}">
                    <a16:creationId xmlns:a16="http://schemas.microsoft.com/office/drawing/2014/main" id="{25FB4D36-E079-1433-ACA6-5D00E8518A2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51410" y="708852"/>
                <a:ext cx="3379802" cy="34369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Modelo 3D 6" descr="Casa Steampunk">
                <a:extLst>
                  <a:ext uri="{FF2B5EF4-FFF2-40B4-BE49-F238E27FC236}">
                    <a16:creationId xmlns:a16="http://schemas.microsoft.com/office/drawing/2014/main" id="{3CCC34D4-A901-F56C-7CCC-DFF9574CE8E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59879735"/>
                  </p:ext>
                </p:extLst>
              </p:nvPr>
            </p:nvGraphicFramePr>
            <p:xfrm>
              <a:off x="7759639" y="2866555"/>
              <a:ext cx="3267826" cy="3931525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3267826" cy="3931525"/>
                    </a:xfrm>
                    <a:prstGeom prst="rect">
                      <a:avLst/>
                    </a:prstGeom>
                  </am3d:spPr>
                  <am3d:camera>
                    <am3d:pos x="0" y="0" z="633229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36537" d="1000000"/>
                    <am3d:preTrans dx="-4726892" dy="-17995384" dz="-1230938"/>
                    <am3d:scale>
                      <am3d:sx n="1000000" d="1000000"/>
                      <am3d:sy n="1000000" d="1000000"/>
                      <am3d:sz n="1000000" d="1000000"/>
                    </am3d:scale>
                    <am3d:rot ax="600852" ay="-3792862" az="-537485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53403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Modelo 3D 6" descr="Casa Steampunk">
                <a:extLst>
                  <a:ext uri="{FF2B5EF4-FFF2-40B4-BE49-F238E27FC236}">
                    <a16:creationId xmlns:a16="http://schemas.microsoft.com/office/drawing/2014/main" id="{3CCC34D4-A901-F56C-7CCC-DFF9574CE8E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59639" y="2866555"/>
                <a:ext cx="3267826" cy="3931525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ítulo 8">
            <a:extLst>
              <a:ext uri="{FF2B5EF4-FFF2-40B4-BE49-F238E27FC236}">
                <a16:creationId xmlns:a16="http://schemas.microsoft.com/office/drawing/2014/main" id="{BC0B4E40-2D5E-F3C7-07B0-C8E7A0511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Definição</a:t>
            </a:r>
          </a:p>
        </p:txBody>
      </p:sp>
    </p:spTree>
    <p:extLst>
      <p:ext uri="{BB962C8B-B14F-4D97-AF65-F5344CB8AC3E}">
        <p14:creationId xmlns:p14="http://schemas.microsoft.com/office/powerpoint/2010/main" val="7083547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locksVTI">
  <a:themeElements>
    <a:clrScheme name="AnalogousFromLightSeedLeftStep">
      <a:dk1>
        <a:srgbClr val="000000"/>
      </a:dk1>
      <a:lt1>
        <a:srgbClr val="FFFFFF"/>
      </a:lt1>
      <a:dk2>
        <a:srgbClr val="242B41"/>
      </a:dk2>
      <a:lt2>
        <a:srgbClr val="E2E8E2"/>
      </a:lt2>
      <a:accent1>
        <a:srgbClr val="D18BD1"/>
      </a:accent1>
      <a:accent2>
        <a:srgbClr val="A471C7"/>
      </a:accent2>
      <a:accent3>
        <a:srgbClr val="978BD1"/>
      </a:accent3>
      <a:accent4>
        <a:srgbClr val="7186C7"/>
      </a:accent4>
      <a:accent5>
        <a:srgbClr val="71AAC7"/>
      </a:accent5>
      <a:accent6>
        <a:srgbClr val="65B1AB"/>
      </a:accent6>
      <a:hlink>
        <a:srgbClr val="568F57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sVTI" id="{31656FE6-20D8-4105-85EA-706EC9332BE9}" vid="{039DFFC9-9B25-4063-9235-B287A446F5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</TotalTime>
  <Words>530</Words>
  <Application>Microsoft Office PowerPoint</Application>
  <PresentationFormat>Widescreen</PresentationFormat>
  <Paragraphs>50</Paragraphs>
  <Slides>16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2" baseType="lpstr">
      <vt:lpstr>Arial</vt:lpstr>
      <vt:lpstr>Avenir Next LT Pro</vt:lpstr>
      <vt:lpstr>Avenir Next LT Pro Light</vt:lpstr>
      <vt:lpstr>Cambria Math</vt:lpstr>
      <vt:lpstr>Gill Sans Nova Cond Ultra Bold</vt:lpstr>
      <vt:lpstr>BlocksVTI</vt:lpstr>
      <vt:lpstr>Internet das Coisas</vt:lpstr>
      <vt:lpstr>Contextualização</vt:lpstr>
      <vt:lpstr>Contextualização</vt:lpstr>
      <vt:lpstr>História</vt:lpstr>
      <vt:lpstr>História</vt:lpstr>
      <vt:lpstr>Quem usa?</vt:lpstr>
      <vt:lpstr>Quem usa?</vt:lpstr>
      <vt:lpstr>Quem usa?</vt:lpstr>
      <vt:lpstr>Definição</vt:lpstr>
      <vt:lpstr>Definição</vt:lpstr>
      <vt:lpstr>Definição</vt:lpstr>
      <vt:lpstr>O que é um átomo?</vt:lpstr>
      <vt:lpstr>Apresentação do PowerPoint</vt:lpstr>
      <vt:lpstr>Movimento de um átomo?</vt:lpstr>
      <vt:lpstr>Movimento de um átomo?</vt:lpstr>
      <vt:lpstr>Calculo da corrente elétrica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Gestão de projetos</dc:title>
  <dc:creator>LEONARDO HENRIQUE RAIZ</dc:creator>
  <cp:lastModifiedBy>Leonardo Raiz</cp:lastModifiedBy>
  <cp:revision>9</cp:revision>
  <dcterms:created xsi:type="dcterms:W3CDTF">2023-12-20T18:32:02Z</dcterms:created>
  <dcterms:modified xsi:type="dcterms:W3CDTF">2024-01-22T17:11:37Z</dcterms:modified>
</cp:coreProperties>
</file>

<file path=docProps/thumbnail.jpeg>
</file>